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0" r:id="rId5"/>
    <p:sldMasterId id="2147483681" r:id="rId6"/>
    <p:sldMasterId id="2147483682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Helvetica Neue"/>
      <p:regular r:id="rId25"/>
      <p:bold r:id="rId26"/>
      <p:italic r:id="rId27"/>
      <p:boldItalic r:id="rId28"/>
    </p:embeddedFont>
    <p:embeddedFont>
      <p:font typeface="Helvetica Neue Light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0BC1B62-F960-49A8-916B-52F4AF78278F}">
  <a:tblStyle styleId="{90BC1B62-F960-49A8-916B-52F4AF78278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HelveticaNeueLight-regular.fntdata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font" Target="fonts/HelveticaNeueLight-italic.fntdata"/><Relationship Id="rId30" Type="http://schemas.openxmlformats.org/officeDocument/2006/relationships/font" Target="fonts/HelveticaNeueLight-bold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32" Type="http://schemas.openxmlformats.org/officeDocument/2006/relationships/font" Target="fonts/HelveticaNeueLight-boldItalic.fntdata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5f8228b5c_2_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55f8228b5c_2_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590b89361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590b89361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58c81c4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58c81c4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55f8228b5c_2_1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g55f8228b5c_2_1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5f8228b5c_0_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5f8228b5c_0_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11992da17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11992da17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6ec7da5df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6ec7da5df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Dashboard: </a:t>
            </a:r>
            <a:r>
              <a:rPr lang="en" sz="1200">
                <a:solidFill>
                  <a:schemeClr val="dk1"/>
                </a:solidFill>
              </a:rPr>
              <a:t> Go over what is the dashboard, and where everything is on the dashboard.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New Button: </a:t>
            </a:r>
            <a:r>
              <a:rPr lang="en" sz="1200">
                <a:solidFill>
                  <a:schemeClr val="dk1"/>
                </a:solidFill>
              </a:rPr>
              <a:t>Go over the new button and how you make a repository and then show the other places where you can make the repository. 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6ec7da5d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6ec7da5d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90b89361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90b89361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90b89361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90b89361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90b89361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90b89361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90b89361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90b89361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ht_Titled_Content">
  <p:cSld name="Wht_Titled_Content">
    <p:bg>
      <p:bgPr>
        <a:solidFill>
          <a:schemeClr val="lt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7;p2"/>
          <p:cNvGrpSpPr/>
          <p:nvPr/>
        </p:nvGrpSpPr>
        <p:grpSpPr>
          <a:xfrm>
            <a:off x="163933" y="88007"/>
            <a:ext cx="8820349" cy="4971329"/>
            <a:chOff x="0" y="-1"/>
            <a:chExt cx="23520930" cy="13256877"/>
          </a:xfrm>
        </p:grpSpPr>
        <p:sp>
          <p:nvSpPr>
            <p:cNvPr id="8" name="Google Shape;8;p2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1700"/>
                <a:buFont typeface="Arial"/>
                <a:buNone/>
              </a:pPr>
              <a:r>
                <a:rPr i="1" lang="en" sz="8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9" name="Google Shape;9;p2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1700"/>
                <a:buFont typeface="Arial"/>
                <a:buNone/>
              </a:pPr>
              <a:r>
                <a:rPr i="1" lang="en" sz="8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0" name="Google Shape;10;p2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" name="Google Shape;11;p2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6" name="Google Shape;16;p2"/>
          <p:cNvSpPr txBox="1"/>
          <p:nvPr>
            <p:ph type="title"/>
          </p:nvPr>
        </p:nvSpPr>
        <p:spPr>
          <a:xfrm>
            <a:off x="423561" y="273844"/>
            <a:ext cx="63894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cxnSp>
        <p:nvCxnSpPr>
          <p:cNvPr id="17" name="Google Shape;17;p2"/>
          <p:cNvCxnSpPr/>
          <p:nvPr/>
        </p:nvCxnSpPr>
        <p:spPr>
          <a:xfrm>
            <a:off x="508181" y="694960"/>
            <a:ext cx="7954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" name="Google Shape;18;p2"/>
          <p:cNvSpPr txBox="1"/>
          <p:nvPr>
            <p:ph idx="1" type="body"/>
          </p:nvPr>
        </p:nvSpPr>
        <p:spPr>
          <a:xfrm>
            <a:off x="407564" y="997033"/>
            <a:ext cx="8331300" cy="29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4000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30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"/>
          <p:cNvSpPr/>
          <p:nvPr/>
        </p:nvSpPr>
        <p:spPr>
          <a:xfrm>
            <a:off x="8027026" y="2181"/>
            <a:ext cx="711900" cy="7119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Helvetica Neue"/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0" name="Google Shape;2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92609" y="166182"/>
            <a:ext cx="380657" cy="383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490250" y="450150"/>
            <a:ext cx="6367838" cy="4090838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3"/>
          <p:cNvSpPr txBox="1"/>
          <p:nvPr>
            <p:ph type="title"/>
          </p:nvPr>
        </p:nvSpPr>
        <p:spPr>
          <a:xfrm>
            <a:off x="265500" y="1233175"/>
            <a:ext cx="4045162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1" name="Google Shape;71;p13"/>
          <p:cNvSpPr txBox="1"/>
          <p:nvPr>
            <p:ph idx="1" type="subTitle"/>
          </p:nvPr>
        </p:nvSpPr>
        <p:spPr>
          <a:xfrm>
            <a:off x="265500" y="2803075"/>
            <a:ext cx="4045162" cy="1235138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2" name="Google Shape;72;p13"/>
          <p:cNvSpPr txBox="1"/>
          <p:nvPr>
            <p:ph idx="2" type="body"/>
          </p:nvPr>
        </p:nvSpPr>
        <p:spPr>
          <a:xfrm>
            <a:off x="4939500" y="724075"/>
            <a:ext cx="3837038" cy="3695063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4230575"/>
            <a:ext cx="5998838" cy="605138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hasCustomPrompt="1" type="title"/>
          </p:nvPr>
        </p:nvSpPr>
        <p:spPr>
          <a:xfrm>
            <a:off x="311700" y="1106125"/>
            <a:ext cx="8520638" cy="1963463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3152225"/>
            <a:ext cx="8520638" cy="1300838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>
  <p:cSld name="TITLE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666750" y="862013"/>
            <a:ext cx="7810538" cy="17430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666750" y="2652713"/>
            <a:ext cx="7810538" cy="5953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633413" y="133350"/>
            <a:ext cx="7877138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633413" y="1181100"/>
            <a:ext cx="7877138" cy="3486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746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TITLE_AND_BODY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/>
          <p:nvPr>
            <p:ph idx="2" type="pic"/>
          </p:nvPr>
        </p:nvSpPr>
        <p:spPr>
          <a:xfrm>
            <a:off x="5910263" y="2643188"/>
            <a:ext cx="2776500" cy="2081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5" name="Google Shape;95;p20"/>
          <p:cNvSpPr/>
          <p:nvPr>
            <p:ph idx="3" type="pic"/>
          </p:nvPr>
        </p:nvSpPr>
        <p:spPr>
          <a:xfrm>
            <a:off x="5910263" y="423863"/>
            <a:ext cx="2776500" cy="2081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6" name="Google Shape;96;p20"/>
          <p:cNvSpPr/>
          <p:nvPr>
            <p:ph idx="4" type="pic"/>
          </p:nvPr>
        </p:nvSpPr>
        <p:spPr>
          <a:xfrm>
            <a:off x="452438" y="423863"/>
            <a:ext cx="5314950" cy="430053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7" name="Google Shape;97;p20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633413" y="133350"/>
            <a:ext cx="7877138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ht_Section">
  <p:cSld name="Wht_Section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28650" y="1984749"/>
            <a:ext cx="78867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Helvetica Neue"/>
              <a:buNone/>
              <a:defRPr b="1" i="0" sz="5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grpSp>
        <p:nvGrpSpPr>
          <p:cNvPr id="23" name="Google Shape;23;p3"/>
          <p:cNvGrpSpPr/>
          <p:nvPr/>
        </p:nvGrpSpPr>
        <p:grpSpPr>
          <a:xfrm>
            <a:off x="163933" y="88007"/>
            <a:ext cx="8820349" cy="4971329"/>
            <a:chOff x="0" y="-1"/>
            <a:chExt cx="23520930" cy="13256877"/>
          </a:xfrm>
        </p:grpSpPr>
        <p:sp>
          <p:nvSpPr>
            <p:cNvPr id="24" name="Google Shape;24;p3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1700"/>
                <a:buFont typeface="Arial"/>
                <a:buNone/>
              </a:pPr>
              <a:r>
                <a:rPr i="1" lang="en" sz="8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5" name="Google Shape;25;p3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1700"/>
                <a:buFont typeface="Arial"/>
                <a:buNone/>
              </a:pPr>
              <a:r>
                <a:rPr i="1" lang="en" sz="8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6" name="Google Shape;26;p3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27" name="Google Shape;27;p3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32" name="Google Shape;32;p3"/>
          <p:cNvSpPr/>
          <p:nvPr/>
        </p:nvSpPr>
        <p:spPr>
          <a:xfrm>
            <a:off x="8027026" y="2181"/>
            <a:ext cx="711900" cy="7119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Helvetica Neue"/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3" name="Google Shape;3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92609" y="166182"/>
            <a:ext cx="380657" cy="383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>
            <p:ph idx="1" type="body"/>
          </p:nvPr>
        </p:nvSpPr>
        <p:spPr>
          <a:xfrm>
            <a:off x="633413" y="666750"/>
            <a:ext cx="7877138" cy="38100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746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" name="Google Shape;103;p22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tx">
  <p:cSld name="TITLE_AND_BOD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5"/>
          <p:cNvSpPr txBox="1"/>
          <p:nvPr>
            <p:ph type="title"/>
          </p:nvPr>
        </p:nvSpPr>
        <p:spPr>
          <a:xfrm>
            <a:off x="666750" y="862013"/>
            <a:ext cx="7810538" cy="1743075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2" name="Google Shape;112;p25"/>
          <p:cNvSpPr txBox="1"/>
          <p:nvPr>
            <p:ph idx="1" type="body"/>
          </p:nvPr>
        </p:nvSpPr>
        <p:spPr>
          <a:xfrm>
            <a:off x="666750" y="2652713"/>
            <a:ext cx="7810538" cy="5953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" name="Google Shape;113;p25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/>
          <p:nvPr>
            <p:ph idx="2" type="pic"/>
          </p:nvPr>
        </p:nvSpPr>
        <p:spPr>
          <a:xfrm>
            <a:off x="1172238" y="252413"/>
            <a:ext cx="6800850" cy="327656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6" name="Google Shape;116;p26"/>
          <p:cNvSpPr txBox="1"/>
          <p:nvPr>
            <p:ph type="title"/>
          </p:nvPr>
        </p:nvSpPr>
        <p:spPr>
          <a:xfrm>
            <a:off x="238125" y="3567113"/>
            <a:ext cx="8667788" cy="75251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7" name="Google Shape;117;p26"/>
          <p:cNvSpPr txBox="1"/>
          <p:nvPr>
            <p:ph idx="1" type="body"/>
          </p:nvPr>
        </p:nvSpPr>
        <p:spPr>
          <a:xfrm>
            <a:off x="238125" y="4291013"/>
            <a:ext cx="8667788" cy="5953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" name="Google Shape;118;p26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/>
          <p:nvPr>
            <p:ph type="title"/>
          </p:nvPr>
        </p:nvSpPr>
        <p:spPr>
          <a:xfrm>
            <a:off x="666750" y="1700213"/>
            <a:ext cx="7810538" cy="17430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/>
          <p:nvPr>
            <p:ph idx="2" type="pic"/>
          </p:nvPr>
        </p:nvSpPr>
        <p:spPr>
          <a:xfrm>
            <a:off x="4937242" y="357188"/>
            <a:ext cx="3571875" cy="430053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4" name="Google Shape;124;p28"/>
          <p:cNvSpPr txBox="1"/>
          <p:nvPr>
            <p:ph type="title"/>
          </p:nvPr>
        </p:nvSpPr>
        <p:spPr>
          <a:xfrm>
            <a:off x="619125" y="357188"/>
            <a:ext cx="3833775" cy="20812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1" type="body"/>
          </p:nvPr>
        </p:nvSpPr>
        <p:spPr>
          <a:xfrm>
            <a:off x="619125" y="2447925"/>
            <a:ext cx="3833775" cy="21478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6" name="Google Shape;126;p28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9"/>
          <p:cNvSpPr txBox="1"/>
          <p:nvPr>
            <p:ph type="title"/>
          </p:nvPr>
        </p:nvSpPr>
        <p:spPr>
          <a:xfrm>
            <a:off x="633413" y="133350"/>
            <a:ext cx="7877138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9" name="Google Shape;129;p29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0"/>
          <p:cNvSpPr txBox="1"/>
          <p:nvPr>
            <p:ph type="title"/>
          </p:nvPr>
        </p:nvSpPr>
        <p:spPr>
          <a:xfrm>
            <a:off x="633413" y="133350"/>
            <a:ext cx="7877138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2" name="Google Shape;132;p30"/>
          <p:cNvSpPr txBox="1"/>
          <p:nvPr>
            <p:ph idx="1" type="body"/>
          </p:nvPr>
        </p:nvSpPr>
        <p:spPr>
          <a:xfrm>
            <a:off x="633413" y="1181100"/>
            <a:ext cx="7877138" cy="3486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746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3" name="Google Shape;133;p30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1"/>
          <p:cNvSpPr/>
          <p:nvPr>
            <p:ph idx="2" type="pic"/>
          </p:nvPr>
        </p:nvSpPr>
        <p:spPr>
          <a:xfrm>
            <a:off x="4938713" y="1181100"/>
            <a:ext cx="3571875" cy="34861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6" name="Google Shape;136;p31"/>
          <p:cNvSpPr txBox="1"/>
          <p:nvPr>
            <p:ph type="title"/>
          </p:nvPr>
        </p:nvSpPr>
        <p:spPr>
          <a:xfrm>
            <a:off x="633413" y="133350"/>
            <a:ext cx="7877138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7" name="Google Shape;137;p31"/>
          <p:cNvSpPr txBox="1"/>
          <p:nvPr>
            <p:ph idx="1" type="body"/>
          </p:nvPr>
        </p:nvSpPr>
        <p:spPr>
          <a:xfrm>
            <a:off x="633413" y="1181100"/>
            <a:ext cx="3833775" cy="3486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4290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8" name="Google Shape;138;p31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 txBox="1"/>
          <p:nvPr>
            <p:ph idx="1" type="body"/>
          </p:nvPr>
        </p:nvSpPr>
        <p:spPr>
          <a:xfrm>
            <a:off x="633413" y="666750"/>
            <a:ext cx="7877138" cy="3810038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746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1" name="Google Shape;141;p32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36" name="Google Shape;36;p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3"/>
          <p:cNvSpPr/>
          <p:nvPr>
            <p:ph idx="2" type="pic"/>
          </p:nvPr>
        </p:nvSpPr>
        <p:spPr>
          <a:xfrm>
            <a:off x="5910263" y="2643188"/>
            <a:ext cx="2776500" cy="2081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4" name="Google Shape;144;p33"/>
          <p:cNvSpPr/>
          <p:nvPr>
            <p:ph idx="3" type="pic"/>
          </p:nvPr>
        </p:nvSpPr>
        <p:spPr>
          <a:xfrm>
            <a:off x="5910263" y="423863"/>
            <a:ext cx="2776500" cy="2081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5" name="Google Shape;145;p33"/>
          <p:cNvSpPr/>
          <p:nvPr>
            <p:ph idx="4" type="pic"/>
          </p:nvPr>
        </p:nvSpPr>
        <p:spPr>
          <a:xfrm>
            <a:off x="452438" y="423863"/>
            <a:ext cx="5314950" cy="430053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6" name="Google Shape;146;p33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 txBox="1"/>
          <p:nvPr>
            <p:ph idx="1" type="body"/>
          </p:nvPr>
        </p:nvSpPr>
        <p:spPr>
          <a:xfrm>
            <a:off x="895350" y="3357563"/>
            <a:ext cx="7358062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1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9" name="Google Shape;149;p34"/>
          <p:cNvSpPr txBox="1"/>
          <p:nvPr>
            <p:ph idx="2" type="body"/>
          </p:nvPr>
        </p:nvSpPr>
        <p:spPr>
          <a:xfrm>
            <a:off x="895350" y="2278856"/>
            <a:ext cx="7358062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0" name="Google Shape;150;p34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35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ctrTitle"/>
          </p:nvPr>
        </p:nvSpPr>
        <p:spPr>
          <a:xfrm>
            <a:off x="311708" y="744575"/>
            <a:ext cx="8520638" cy="2052563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4" name="Google Shape;44;p6"/>
          <p:cNvSpPr txBox="1"/>
          <p:nvPr>
            <p:ph idx="1" type="subTitle"/>
          </p:nvPr>
        </p:nvSpPr>
        <p:spPr>
          <a:xfrm>
            <a:off x="311700" y="2834125"/>
            <a:ext cx="8520638" cy="792563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2150850"/>
            <a:ext cx="8520638" cy="841838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311700" y="445025"/>
            <a:ext cx="8520638" cy="572738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" type="body"/>
          </p:nvPr>
        </p:nvSpPr>
        <p:spPr>
          <a:xfrm>
            <a:off x="311700" y="1152475"/>
            <a:ext cx="8520638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311700" y="445025"/>
            <a:ext cx="8520638" cy="572738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" type="body"/>
          </p:nvPr>
        </p:nvSpPr>
        <p:spPr>
          <a:xfrm>
            <a:off x="311700" y="1152475"/>
            <a:ext cx="3999938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" name="Google Shape;56;p9"/>
          <p:cNvSpPr txBox="1"/>
          <p:nvPr>
            <p:ph idx="2" type="body"/>
          </p:nvPr>
        </p:nvSpPr>
        <p:spPr>
          <a:xfrm>
            <a:off x="4832400" y="1152475"/>
            <a:ext cx="3999938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311700" y="445025"/>
            <a:ext cx="8520638" cy="572738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311700" y="555600"/>
            <a:ext cx="2808000" cy="755663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" name="Google Shape;63;p11"/>
          <p:cNvSpPr txBox="1"/>
          <p:nvPr>
            <p:ph idx="1" type="body"/>
          </p:nvPr>
        </p:nvSpPr>
        <p:spPr>
          <a:xfrm>
            <a:off x="311700" y="1389600"/>
            <a:ext cx="2808000" cy="3179363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18" Type="http://schemas.openxmlformats.org/officeDocument/2006/relationships/theme" Target="../theme/theme4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45025"/>
            <a:ext cx="8520638" cy="5727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152475"/>
            <a:ext cx="8520638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/>
          <p:nvPr>
            <p:ph type="title"/>
          </p:nvPr>
        </p:nvSpPr>
        <p:spPr>
          <a:xfrm>
            <a:off x="633413" y="133350"/>
            <a:ext cx="7877138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" name="Google Shape;106;p23"/>
          <p:cNvSpPr txBox="1"/>
          <p:nvPr>
            <p:ph idx="1" type="body"/>
          </p:nvPr>
        </p:nvSpPr>
        <p:spPr>
          <a:xfrm>
            <a:off x="633413" y="1181100"/>
            <a:ext cx="7877138" cy="3486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810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7" name="Google Shape;107;p23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61A3392.jpg" id="158" name="Google Shape;158;p36"/>
          <p:cNvPicPr preferRelativeResize="0"/>
          <p:nvPr/>
        </p:nvPicPr>
        <p:blipFill rotWithShape="1">
          <a:blip r:embed="rId3">
            <a:alphaModFix/>
          </a:blip>
          <a:srcRect b="0" l="20324" r="37643" t="68471"/>
          <a:stretch/>
        </p:blipFill>
        <p:spPr>
          <a:xfrm>
            <a:off x="4571750" y="0"/>
            <a:ext cx="45708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6"/>
          <p:cNvSpPr/>
          <p:nvPr/>
        </p:nvSpPr>
        <p:spPr>
          <a:xfrm>
            <a:off x="162836" y="167563"/>
            <a:ext cx="8818313" cy="4808362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0" name="Google Shape;160;p36"/>
          <p:cNvSpPr/>
          <p:nvPr/>
        </p:nvSpPr>
        <p:spPr>
          <a:xfrm>
            <a:off x="4571750" y="0"/>
            <a:ext cx="4570810" cy="5143501"/>
          </a:xfrm>
          <a:prstGeom prst="rect">
            <a:avLst/>
          </a:prstGeom>
          <a:solidFill>
            <a:srgbClr val="35BCE1">
              <a:alpha val="20000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1" name="Google Shape;161;p36"/>
          <p:cNvSpPr txBox="1"/>
          <p:nvPr/>
        </p:nvSpPr>
        <p:spPr>
          <a:xfrm>
            <a:off x="522150" y="435900"/>
            <a:ext cx="3518100" cy="17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rPr b="1" lang="en" sz="2600">
                <a:latin typeface="Helvetica Neue"/>
                <a:ea typeface="Helvetica Neue"/>
                <a:cs typeface="Helvetica Neue"/>
                <a:sym typeface="Helvetica Neue"/>
              </a:rPr>
              <a:t>Tackling the Technical Interview Series: Talking Tech </a:t>
            </a:r>
            <a:endParaRPr b="1" sz="2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t/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62" name="Google Shape;162;p36"/>
          <p:cNvPicPr preferRelativeResize="0"/>
          <p:nvPr/>
        </p:nvPicPr>
        <p:blipFill rotWithShape="1">
          <a:blip r:embed="rId4">
            <a:alphaModFix amt="20000"/>
          </a:blip>
          <a:srcRect b="0" l="0" r="0" t="0"/>
          <a:stretch/>
        </p:blipFill>
        <p:spPr>
          <a:xfrm rot="2700000">
            <a:off x="6608621" y="-605418"/>
            <a:ext cx="4014391" cy="23068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" name="Google Shape;163;p36"/>
          <p:cNvGrpSpPr/>
          <p:nvPr/>
        </p:nvGrpSpPr>
        <p:grpSpPr>
          <a:xfrm>
            <a:off x="4040259" y="2180689"/>
            <a:ext cx="1485113" cy="1485117"/>
            <a:chOff x="-14515575" y="-4498387"/>
            <a:chExt cx="3960300" cy="3960313"/>
          </a:xfrm>
        </p:grpSpPr>
        <p:sp>
          <p:nvSpPr>
            <p:cNvPr id="164" name="Google Shape;164;p36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5" name="Google Shape;165;p3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6" name="Google Shape;166;p36"/>
          <p:cNvSpPr txBox="1"/>
          <p:nvPr/>
        </p:nvSpPr>
        <p:spPr>
          <a:xfrm>
            <a:off x="453475" y="2976025"/>
            <a:ext cx="3433800" cy="17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Please mark your attendance with an X on the sheet so that you can get credit for this workshop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67" name="Google Shape;167;p36"/>
          <p:cNvCxnSpPr/>
          <p:nvPr/>
        </p:nvCxnSpPr>
        <p:spPr>
          <a:xfrm flipH="1" rot="10800000">
            <a:off x="453475" y="1984325"/>
            <a:ext cx="3857700" cy="9000"/>
          </a:xfrm>
          <a:prstGeom prst="straightConnector1">
            <a:avLst/>
          </a:prstGeom>
          <a:noFill/>
          <a:ln cap="flat" cmpd="sng" w="76200">
            <a:solidFill>
              <a:srgbClr val="38BCDB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/>
          <p:nvPr/>
        </p:nvSpPr>
        <p:spPr>
          <a:xfrm>
            <a:off x="29875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54" name="Google Shape;254;p45"/>
          <p:cNvGrpSpPr/>
          <p:nvPr/>
        </p:nvGrpSpPr>
        <p:grpSpPr>
          <a:xfrm>
            <a:off x="8222354" y="167552"/>
            <a:ext cx="758793" cy="758796"/>
            <a:chOff x="-14515575" y="-4498387"/>
            <a:chExt cx="3960300" cy="3960313"/>
          </a:xfrm>
        </p:grpSpPr>
        <p:sp>
          <p:nvSpPr>
            <p:cNvPr id="255" name="Google Shape;255;p45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56" name="Google Shape;256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7" name="Google Shape;257;p45"/>
          <p:cNvSpPr txBox="1"/>
          <p:nvPr/>
        </p:nvSpPr>
        <p:spPr>
          <a:xfrm>
            <a:off x="682550" y="596550"/>
            <a:ext cx="7394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Career Services Activity 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8" name="Google Shape;258;p45"/>
          <p:cNvSpPr txBox="1"/>
          <p:nvPr/>
        </p:nvSpPr>
        <p:spPr>
          <a:xfrm>
            <a:off x="669250" y="1228825"/>
            <a:ext cx="7605600" cy="32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Helvetica Neue"/>
                <a:ea typeface="Helvetica Neue"/>
                <a:cs typeface="Helvetica Neue"/>
                <a:sym typeface="Helvetica Neue"/>
              </a:rPr>
              <a:t>Answer the following Questions: 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Tell me about a project where you had to overcome a conflict.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 sz="18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Tell me about a situation during a recent project when you had to adapt and manage change.</a:t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 sz="18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Tell me about a project where you realized you were off track and had to course correct. </a:t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6"/>
          <p:cNvSpPr/>
          <p:nvPr/>
        </p:nvSpPr>
        <p:spPr>
          <a:xfrm>
            <a:off x="29875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64" name="Google Shape;264;p46"/>
          <p:cNvGrpSpPr/>
          <p:nvPr/>
        </p:nvGrpSpPr>
        <p:grpSpPr>
          <a:xfrm>
            <a:off x="8222354" y="167552"/>
            <a:ext cx="758793" cy="758796"/>
            <a:chOff x="-14515575" y="-4498387"/>
            <a:chExt cx="3960300" cy="3960313"/>
          </a:xfrm>
        </p:grpSpPr>
        <p:sp>
          <p:nvSpPr>
            <p:cNvPr id="265" name="Google Shape;265;p46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66" name="Google Shape;266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7" name="Google Shape;267;p46"/>
          <p:cNvSpPr txBox="1"/>
          <p:nvPr/>
        </p:nvSpPr>
        <p:spPr>
          <a:xfrm>
            <a:off x="734450" y="558750"/>
            <a:ext cx="7093500" cy="37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76A5AF"/>
                </a:solidFill>
              </a:rPr>
              <a:t>Q&amp;A </a:t>
            </a:r>
            <a:endParaRPr b="1" sz="3600">
              <a:solidFill>
                <a:srgbClr val="76A5A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positphotos_122731578_original.jpg" id="272" name="Google Shape;272;p47"/>
          <p:cNvPicPr preferRelativeResize="0"/>
          <p:nvPr/>
        </p:nvPicPr>
        <p:blipFill rotWithShape="1">
          <a:blip r:embed="rId3">
            <a:alphaModFix/>
          </a:blip>
          <a:srcRect b="3164" l="0" r="139" t="12674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4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35BCE1">
              <a:alpha val="20000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74" name="Google Shape;274;p47"/>
          <p:cNvPicPr preferRelativeResize="0"/>
          <p:nvPr/>
        </p:nvPicPr>
        <p:blipFill rotWithShape="1">
          <a:blip r:embed="rId4">
            <a:alphaModFix amt="20000"/>
          </a:blip>
          <a:srcRect b="0" l="0" r="0" t="0"/>
          <a:stretch/>
        </p:blipFill>
        <p:spPr>
          <a:xfrm rot="2700000">
            <a:off x="6608621" y="-605418"/>
            <a:ext cx="4014391" cy="2306863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7"/>
          <p:cNvSpPr/>
          <p:nvPr/>
        </p:nvSpPr>
        <p:spPr>
          <a:xfrm>
            <a:off x="162836" y="167563"/>
            <a:ext cx="8818313" cy="4808362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6" name="Google Shape;276;p47"/>
          <p:cNvSpPr txBox="1"/>
          <p:nvPr/>
        </p:nvSpPr>
        <p:spPr>
          <a:xfrm>
            <a:off x="1966205" y="3367409"/>
            <a:ext cx="5211563" cy="381038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t/>
            </a:r>
            <a:endParaRPr sz="500"/>
          </a:p>
        </p:txBody>
      </p:sp>
      <p:grpSp>
        <p:nvGrpSpPr>
          <p:cNvPr id="277" name="Google Shape;277;p47"/>
          <p:cNvGrpSpPr/>
          <p:nvPr/>
        </p:nvGrpSpPr>
        <p:grpSpPr>
          <a:xfrm>
            <a:off x="3504420" y="1504172"/>
            <a:ext cx="2135146" cy="2135153"/>
            <a:chOff x="-14515575" y="-4498387"/>
            <a:chExt cx="3960300" cy="3960313"/>
          </a:xfrm>
        </p:grpSpPr>
        <p:sp>
          <p:nvSpPr>
            <p:cNvPr id="278" name="Google Shape;278;p47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79" name="Google Shape;279;p4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7"/>
          <p:cNvSpPr/>
          <p:nvPr/>
        </p:nvSpPr>
        <p:spPr>
          <a:xfrm>
            <a:off x="275225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73" name="Google Shape;173;p37"/>
          <p:cNvGrpSpPr/>
          <p:nvPr/>
        </p:nvGrpSpPr>
        <p:grpSpPr>
          <a:xfrm>
            <a:off x="8222354" y="167552"/>
            <a:ext cx="758793" cy="758796"/>
            <a:chOff x="-14515575" y="-4498387"/>
            <a:chExt cx="3960300" cy="3960313"/>
          </a:xfrm>
        </p:grpSpPr>
        <p:sp>
          <p:nvSpPr>
            <p:cNvPr id="174" name="Google Shape;174;p37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5" name="Google Shape;175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6" name="Google Shape;176;p37"/>
          <p:cNvSpPr txBox="1"/>
          <p:nvPr/>
        </p:nvSpPr>
        <p:spPr>
          <a:xfrm>
            <a:off x="479375" y="167550"/>
            <a:ext cx="5460300" cy="104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Purpose &amp; Objectives</a:t>
            </a:r>
            <a:endParaRPr b="1" sz="30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7" name="Google Shape;177;p37"/>
          <p:cNvSpPr txBox="1"/>
          <p:nvPr/>
        </p:nvSpPr>
        <p:spPr>
          <a:xfrm>
            <a:off x="674825" y="1392550"/>
            <a:ext cx="7547400" cy="11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During the interview make sure that you are</a:t>
            </a:r>
            <a:r>
              <a:rPr lang="en" sz="1800">
                <a:solidFill>
                  <a:srgbClr val="4A86E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" sz="1800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always referencing code</a:t>
            </a:r>
            <a:r>
              <a:rPr lang="en" sz="1800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and </a:t>
            </a:r>
            <a:r>
              <a:rPr b="1" lang="en" sz="1800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coding projects</a:t>
            </a: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 that you have worked on. This gives you the industry experience you need to land the job. 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8" name="Google Shape;178;p37"/>
          <p:cNvSpPr txBox="1"/>
          <p:nvPr/>
        </p:nvSpPr>
        <p:spPr>
          <a:xfrm>
            <a:off x="626925" y="2571850"/>
            <a:ext cx="54603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Helvetica Neue"/>
                <a:ea typeface="Helvetica Neue"/>
                <a:cs typeface="Helvetica Neue"/>
                <a:sym typeface="Helvetica Neue"/>
              </a:rPr>
              <a:t>Objectives / Goals for Session</a:t>
            </a:r>
            <a:endParaRPr b="1" sz="1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Google Shape;179;p37"/>
          <p:cNvSpPr txBox="1"/>
          <p:nvPr/>
        </p:nvSpPr>
        <p:spPr>
          <a:xfrm>
            <a:off x="727500" y="2993175"/>
            <a:ext cx="5944500" cy="11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Utilize Whiteboarding strategies to tackle a technical interview question.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Understand how to walk through your code in a Technical Interview with a Technical Recruiter.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8"/>
          <p:cNvSpPr/>
          <p:nvPr/>
        </p:nvSpPr>
        <p:spPr>
          <a:xfrm>
            <a:off x="275700" y="443119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85" name="Google Shape;185;p38"/>
          <p:cNvGrpSpPr/>
          <p:nvPr/>
        </p:nvGrpSpPr>
        <p:grpSpPr>
          <a:xfrm>
            <a:off x="8222354" y="167552"/>
            <a:ext cx="758793" cy="758796"/>
            <a:chOff x="-14515575" y="-4498387"/>
            <a:chExt cx="3960300" cy="3960313"/>
          </a:xfrm>
        </p:grpSpPr>
        <p:sp>
          <p:nvSpPr>
            <p:cNvPr id="186" name="Google Shape;186;p38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7" name="Google Shape;187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8" name="Google Shape;188;p38"/>
          <p:cNvSpPr txBox="1"/>
          <p:nvPr/>
        </p:nvSpPr>
        <p:spPr>
          <a:xfrm>
            <a:off x="461575" y="101600"/>
            <a:ext cx="74409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Helvetica Neue"/>
                <a:ea typeface="Helvetica Neue"/>
                <a:cs typeface="Helvetica Neue"/>
                <a:sym typeface="Helvetica Neue"/>
              </a:rPr>
              <a:t>Psuedo Coding   </a:t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9" name="Google Shape;18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800" y="1265021"/>
            <a:ext cx="4016449" cy="3015475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190" name="Google Shape;190;p38"/>
          <p:cNvSpPr txBox="1"/>
          <p:nvPr/>
        </p:nvSpPr>
        <p:spPr>
          <a:xfrm>
            <a:off x="5048900" y="1118525"/>
            <a:ext cx="3235800" cy="3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Write out your thought process. This is a good time to brainstorm how you want to build the program.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Do not start coding yet.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Use Keywords like </a:t>
            </a:r>
            <a:r>
              <a:rPr i="1" lang="en">
                <a:latin typeface="Helvetica Neue"/>
                <a:ea typeface="Helvetica Neue"/>
                <a:cs typeface="Helvetica Neue"/>
                <a:sym typeface="Helvetica Neue"/>
              </a:rPr>
              <a:t>For, While, Array, List. </a:t>
            </a:r>
            <a:endParaRPr i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Don’t be too specific, Don’t be too general.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Make sure that you’ve listed and talked through all possibilities and 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scenarios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9"/>
          <p:cNvSpPr/>
          <p:nvPr/>
        </p:nvSpPr>
        <p:spPr>
          <a:xfrm>
            <a:off x="275700" y="443119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96" name="Google Shape;196;p39"/>
          <p:cNvGrpSpPr/>
          <p:nvPr/>
        </p:nvGrpSpPr>
        <p:grpSpPr>
          <a:xfrm>
            <a:off x="8222354" y="167552"/>
            <a:ext cx="758793" cy="758796"/>
            <a:chOff x="-14515575" y="-4498387"/>
            <a:chExt cx="3960300" cy="3960313"/>
          </a:xfrm>
        </p:grpSpPr>
        <p:sp>
          <p:nvSpPr>
            <p:cNvPr id="197" name="Google Shape;197;p39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98" name="Google Shape;198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9" name="Google Shape;199;p39"/>
          <p:cNvSpPr txBox="1"/>
          <p:nvPr/>
        </p:nvSpPr>
        <p:spPr>
          <a:xfrm>
            <a:off x="461575" y="101600"/>
            <a:ext cx="74409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0" name="Google Shape;20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975" y="644625"/>
            <a:ext cx="5483976" cy="4102676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201" name="Google Shape;201;p39"/>
          <p:cNvSpPr txBox="1"/>
          <p:nvPr/>
        </p:nvSpPr>
        <p:spPr>
          <a:xfrm>
            <a:off x="6282050" y="644625"/>
            <a:ext cx="2076300" cy="4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Coding &amp; Optimization</a:t>
            </a:r>
            <a:endParaRPr b="1" sz="2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your whiteboard should look like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Psuedo Code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Code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Optimization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Test Cases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0"/>
          <p:cNvSpPr/>
          <p:nvPr/>
        </p:nvSpPr>
        <p:spPr>
          <a:xfrm>
            <a:off x="277675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07" name="Google Shape;207;p40"/>
          <p:cNvGrpSpPr/>
          <p:nvPr/>
        </p:nvGrpSpPr>
        <p:grpSpPr>
          <a:xfrm>
            <a:off x="8222354" y="167552"/>
            <a:ext cx="758793" cy="758796"/>
            <a:chOff x="-14515575" y="-4498387"/>
            <a:chExt cx="3960300" cy="3960313"/>
          </a:xfrm>
        </p:grpSpPr>
        <p:sp>
          <p:nvSpPr>
            <p:cNvPr id="208" name="Google Shape;208;p40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09" name="Google Shape;209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0" name="Google Shape;210;p40"/>
          <p:cNvSpPr txBox="1"/>
          <p:nvPr/>
        </p:nvSpPr>
        <p:spPr>
          <a:xfrm>
            <a:off x="672000" y="1734750"/>
            <a:ext cx="7394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Talking About Code 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1"/>
          <p:cNvSpPr/>
          <p:nvPr/>
        </p:nvSpPr>
        <p:spPr>
          <a:xfrm>
            <a:off x="277675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16" name="Google Shape;216;p41"/>
          <p:cNvGrpSpPr/>
          <p:nvPr/>
        </p:nvGrpSpPr>
        <p:grpSpPr>
          <a:xfrm>
            <a:off x="8222354" y="167552"/>
            <a:ext cx="758793" cy="758796"/>
            <a:chOff x="-14515575" y="-4498387"/>
            <a:chExt cx="3960300" cy="3960313"/>
          </a:xfrm>
        </p:grpSpPr>
        <p:sp>
          <p:nvSpPr>
            <p:cNvPr id="217" name="Google Shape;217;p41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8" name="Google Shape;218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9" name="Google Shape;219;p41"/>
          <p:cNvSpPr txBox="1"/>
          <p:nvPr/>
        </p:nvSpPr>
        <p:spPr>
          <a:xfrm>
            <a:off x="485100" y="454500"/>
            <a:ext cx="7630800" cy="39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One part of preparing for the Technical interview is understanding how to talk about 2 or 3 technical projects that you understand the ins and outs of fully. You want to select projects that match as closely as possible to the following criteria: 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project has </a:t>
            </a:r>
            <a:r>
              <a:rPr b="1" lang="en" sz="1800">
                <a:solidFill>
                  <a:srgbClr val="4A86E8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challenging components</a:t>
            </a: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You were able to grow from building this project and add to your skillset. 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 </a:t>
            </a:r>
            <a:r>
              <a:rPr b="1" lang="en" sz="1800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played a huge role </a:t>
            </a: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building this project. 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 </a:t>
            </a:r>
            <a:r>
              <a:rPr b="1" lang="en" sz="1800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talk in technical depth</a:t>
            </a: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about this project. 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2"/>
          <p:cNvSpPr/>
          <p:nvPr/>
        </p:nvSpPr>
        <p:spPr>
          <a:xfrm>
            <a:off x="277675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25" name="Google Shape;225;p42"/>
          <p:cNvGrpSpPr/>
          <p:nvPr/>
        </p:nvGrpSpPr>
        <p:grpSpPr>
          <a:xfrm>
            <a:off x="8222354" y="167552"/>
            <a:ext cx="758793" cy="758796"/>
            <a:chOff x="-14515575" y="-4498387"/>
            <a:chExt cx="3960300" cy="3960313"/>
          </a:xfrm>
        </p:grpSpPr>
        <p:sp>
          <p:nvSpPr>
            <p:cNvPr id="226" name="Google Shape;226;p42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7" name="Google Shape;227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228" name="Google Shape;228;p42"/>
          <p:cNvGraphicFramePr/>
          <p:nvPr/>
        </p:nvGraphicFramePr>
        <p:xfrm>
          <a:off x="626700" y="69841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{90BC1B62-F960-49A8-916B-52F4AF78278F}</a:tableStyleId>
              </a:tblPr>
              <a:tblGrid>
                <a:gridCol w="1534250"/>
                <a:gridCol w="1266350"/>
                <a:gridCol w="1266350"/>
                <a:gridCol w="1566700"/>
              </a:tblGrid>
              <a:tr h="100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Common Questions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1 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2 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3 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</a:tr>
              <a:tr h="2821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What did you Enjoy?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445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List challenges that you faced.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774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What were some mistakes or failures you made / encountered?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610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Did you engage in leadership opportunities?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445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How did you overcome conflict?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445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What would you do differently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229" name="Google Shape;229;p42"/>
          <p:cNvSpPr txBox="1"/>
          <p:nvPr/>
        </p:nvSpPr>
        <p:spPr>
          <a:xfrm>
            <a:off x="6408475" y="798300"/>
            <a:ext cx="2215800" cy="40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Use the</a:t>
            </a:r>
            <a:r>
              <a:rPr b="1" lang="en" sz="1800"/>
              <a:t> </a:t>
            </a:r>
            <a:r>
              <a:rPr b="1" lang="en" sz="1800"/>
              <a:t>Preparation</a:t>
            </a:r>
            <a:r>
              <a:rPr b="1" lang="en" sz="1800"/>
              <a:t> Grid </a:t>
            </a:r>
            <a:r>
              <a:rPr lang="en" sz="1800"/>
              <a:t>to understand more about your technical projects. Ask yourself the following Questions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3"/>
          <p:cNvSpPr/>
          <p:nvPr/>
        </p:nvSpPr>
        <p:spPr>
          <a:xfrm>
            <a:off x="29875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35" name="Google Shape;235;p43"/>
          <p:cNvGrpSpPr/>
          <p:nvPr/>
        </p:nvGrpSpPr>
        <p:grpSpPr>
          <a:xfrm>
            <a:off x="8222354" y="167552"/>
            <a:ext cx="758793" cy="758796"/>
            <a:chOff x="-14515575" y="-4498387"/>
            <a:chExt cx="3960300" cy="3960313"/>
          </a:xfrm>
        </p:grpSpPr>
        <p:sp>
          <p:nvSpPr>
            <p:cNvPr id="236" name="Google Shape;236;p43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37" name="Google Shape;237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8" name="Google Shape;238;p43"/>
          <p:cNvSpPr txBox="1"/>
          <p:nvPr/>
        </p:nvSpPr>
        <p:spPr>
          <a:xfrm>
            <a:off x="682550" y="596550"/>
            <a:ext cx="7394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Career Services Activity 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9" name="Google Shape;239;p43"/>
          <p:cNvSpPr txBox="1"/>
          <p:nvPr/>
        </p:nvSpPr>
        <p:spPr>
          <a:xfrm>
            <a:off x="669250" y="1228825"/>
            <a:ext cx="7605600" cy="32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Ask yourself these questions about the </a:t>
            </a: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hasDouble</a:t>
            </a: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 exercise. 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What did you Enjoy? </a:t>
            </a:r>
            <a:endParaRPr i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List Challenges that you faced. </a:t>
            </a:r>
            <a:endParaRPr i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What were some mistakes you made / encountered? </a:t>
            </a:r>
            <a:endParaRPr i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How did you overcome conflict? </a:t>
            </a:r>
            <a:endParaRPr i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What would you do differently?</a:t>
            </a:r>
            <a:r>
              <a:rPr i="1" lang="en" sz="1800"/>
              <a:t> </a:t>
            </a:r>
            <a:endParaRPr i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4"/>
          <p:cNvSpPr/>
          <p:nvPr/>
        </p:nvSpPr>
        <p:spPr>
          <a:xfrm>
            <a:off x="29875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9144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Use the S.T.A.R  method in answering questions.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FF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ituation: a problem or situation you faced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FF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ask: the task that you had to accomplish to solve the problem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FF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ction: what action did you take to solve the problem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FF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esult: what was the result? Good or bad and what could you have done differently?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Use the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Preparation Grid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to help guide your answers. 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45" name="Google Shape;245;p44"/>
          <p:cNvGrpSpPr/>
          <p:nvPr/>
        </p:nvGrpSpPr>
        <p:grpSpPr>
          <a:xfrm>
            <a:off x="8011554" y="209727"/>
            <a:ext cx="758793" cy="758796"/>
            <a:chOff x="-14515575" y="-4498387"/>
            <a:chExt cx="3960300" cy="3960313"/>
          </a:xfrm>
        </p:grpSpPr>
        <p:sp>
          <p:nvSpPr>
            <p:cNvPr id="246" name="Google Shape;246;p44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47" name="Google Shape;247;p4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8" name="Google Shape;248;p44"/>
          <p:cNvSpPr txBox="1"/>
          <p:nvPr/>
        </p:nvSpPr>
        <p:spPr>
          <a:xfrm>
            <a:off x="682550" y="455100"/>
            <a:ext cx="7394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Use the S.T.A.R Method 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2_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